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00FF"/>
    <a:srgbClr val="00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879A6-9E46-4B32-8166-31C561A9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21C6B-342A-472C-8E7A-1E9C0980ED6F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609AA-6062-4893-B83A-D09835F60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C17B0-36C6-4E0A-9890-440241916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D2055-7C94-4ECC-A30E-AA4406F50E9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9318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1D067-D39D-480A-8A75-130C178E5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68142-BBF7-453D-9541-FC026E0D1FA5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A874B-C599-4D85-A481-C2BD6D97F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8A1AF-33B5-47D9-8CBA-CA638BBBC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4BE7E-640E-4B2D-91F8-143A002C1D4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8959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267C2-4D48-4975-9412-FD70A2F22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62B3-B978-4185-8D18-AB18B4B43F75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BFCC0-B992-457A-9198-53555F0B1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939D6-698E-4E0F-9769-97842D62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4F4CD-A653-4E5E-BF7E-78326C85FAD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4028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95006-2B51-421D-ADF9-F9F886FB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943E1-28C8-468E-AAA0-E732D8A5110B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B5CA3-6192-401F-85C2-3E0D977D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D1D91-CEF8-4756-AFD5-60460375F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28111-A708-4FCD-BA9F-6AFC0ADE10D4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3045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61530-5F6A-4823-9FAA-2148863F3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C4903-A5CD-4880-812D-80B89F799ADD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47B6E-23AF-40D8-B09F-02DA14112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A23E5-B2A4-4C09-83EA-10FFA69D9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9EB70-004C-477F-80F3-07AA8D9FF386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6598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B53E1E9-0B72-4F13-9A3E-00B93B506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18F48-C339-4D79-BF3A-9E4FC087737D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36164D2-F89E-407A-967F-D0C95B242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997B4D-58F2-4DB4-9164-D1E2E1B10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E83A8-C1B9-40BB-86FD-CA05483E45C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5430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0D0E809-43E8-4205-BBA8-F8AEB94F5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89A01-F997-4727-AF0F-4E493DD555DA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3248B4-F3EE-4BF1-9654-05D4A924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AB79603-3866-4076-8303-B4EBA651E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F0AF7-6804-4511-8560-77EE7A26EE4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1011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3455DCB-92BE-42A1-88EE-849CE67C4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F7E15-29F6-462F-BCAF-3B9A8D0CC6DE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35E090B-2A09-492C-AAB2-EA66F906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853B3B8-89B5-45D2-A9AD-0786C2850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B12D0-D567-46B5-BAD5-BE5E244B818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5133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8D2F8F1-5D69-4886-98FD-F3560682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F85D1-195D-4E9A-A663-E9D1879CB8A7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D95AC77-51F9-46EE-9B41-E3406DD4D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383755-1C32-4FF4-ADE6-653AA0A26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35D99-CA63-4F8A-B130-132A480539A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11062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8A1B26E-0ED7-4F53-A839-AEE5AB4CB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0ED58-ECD6-4871-A410-442A4D4AC3D4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2B19C8-E33F-4E9F-9357-94967DED1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EEADF5C-C252-4049-B0AD-BF3F9043F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82192-EA2C-4C8B-8C73-2D5F43BE60BB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1764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DA292C-A772-4337-85C3-A329F661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D1C9-7A49-47CE-BDA5-18426F8E2930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16F1CC-CC3A-4181-BF63-37D953341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6038DDB-73E3-4F35-BB57-F0B27BFDC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63961-27F0-44AD-BF4E-77BBDD321E43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61278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CE6F2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4A12726-84F8-45F8-8B86-38332366531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AFC14DD-FAB9-4094-AE31-6091C8D4401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EEF62-66CC-491B-8759-5F4E28943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C2D21F-1477-4846-A6EC-6312B8BA0C10}" type="datetimeFigureOut">
              <a:rPr lang="en-US"/>
              <a:pPr>
                <a:defRPr/>
              </a:pPr>
              <a:t>9/7/2018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8901A-AD92-4B44-B928-64826D613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F9AD1-AF41-4F24-A11F-38073FB75C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6577593-9767-4B82-A3DF-D11B777C4E6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>
            <a:extLst>
              <a:ext uri="{FF2B5EF4-FFF2-40B4-BE49-F238E27FC236}">
                <a16:creationId xmlns:a16="http://schemas.microsoft.com/office/drawing/2014/main" id="{CFFAB68C-E7A1-4E84-91B3-DEEE4ECEC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463" y="-20638"/>
            <a:ext cx="9180513" cy="308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92FE9A-A590-4767-B9C9-330A9ACDAC77}"/>
              </a:ext>
            </a:extLst>
          </p:cNvPr>
          <p:cNvSpPr txBox="1"/>
          <p:nvPr/>
        </p:nvSpPr>
        <p:spPr>
          <a:xfrm>
            <a:off x="809997" y="3200400"/>
            <a:ext cx="7526338" cy="14462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hr-HR" sz="4400" b="1" dirty="0">
                <a:ln>
                  <a:solidFill>
                    <a:schemeClr val="accent1"/>
                  </a:solidFill>
                </a:ln>
                <a:solidFill>
                  <a:srgbClr val="66FFFF"/>
                </a:solidFill>
                <a:effectLst>
                  <a:outerShdw blurRad="38100" dist="889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HKD </a:t>
            </a:r>
          </a:p>
          <a:p>
            <a:pPr eaLnBrk="1" hangingPunct="1">
              <a:defRPr/>
            </a:pPr>
            <a:r>
              <a:rPr lang="hr-HR" sz="4400" b="1" dirty="0">
                <a:ln>
                  <a:solidFill>
                    <a:schemeClr val="accent1"/>
                  </a:solidFill>
                </a:ln>
                <a:solidFill>
                  <a:srgbClr val="66FFFF"/>
                </a:solidFill>
                <a:effectLst>
                  <a:outerShdw blurRad="38100" dist="889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podružnica za Slavoniju - Osijek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3E770B-E6D3-473E-B52F-8C0D9177597F}"/>
              </a:ext>
            </a:extLst>
          </p:cNvPr>
          <p:cNvSpPr txBox="1"/>
          <p:nvPr/>
        </p:nvSpPr>
        <p:spPr>
          <a:xfrm>
            <a:off x="827088" y="4724400"/>
            <a:ext cx="8150225" cy="2062163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hr-HR" altLang="sr-Latn-RS" sz="32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Berislav Marković</a:t>
            </a:r>
          </a:p>
          <a:p>
            <a:pPr eaLnBrk="1" hangingPunct="1">
              <a:defRPr/>
            </a:pPr>
            <a:r>
              <a:rPr lang="hr-HR" altLang="sr-Latn-RS" sz="32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Sveučilište Josipa Jurja Strossmayera u Osijeku </a:t>
            </a:r>
          </a:p>
          <a:p>
            <a:pPr eaLnBrk="1" hangingPunct="1">
              <a:defRPr/>
            </a:pPr>
            <a:r>
              <a:rPr lang="hr-HR" altLang="sr-Latn-RS" sz="32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rPr>
              <a:t>Odjel za kemiju</a:t>
            </a:r>
          </a:p>
          <a:p>
            <a:pPr eaLnBrk="1" hangingPunct="1">
              <a:defRPr/>
            </a:pPr>
            <a:r>
              <a:rPr lang="hr-HR" altLang="sr-Latn-RS" sz="32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Ulica cara </a:t>
            </a:r>
            <a:r>
              <a:rPr lang="hr-HR" altLang="sr-Latn-RS" sz="3200" b="1" dirty="0" err="1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Hadrijana</a:t>
            </a:r>
            <a:r>
              <a:rPr lang="hr-HR" altLang="sr-Latn-RS" sz="32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8/A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599984A0-E014-42D9-AEC4-CE9649D44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z="2800">
                <a:latin typeface="Arial" panose="020B0604020202020204" pitchFamily="34" charset="0"/>
              </a:rPr>
              <a:t>Rad Podružnice u 2016. – 2017.</a:t>
            </a:r>
          </a:p>
        </p:txBody>
      </p:sp>
      <p:sp>
        <p:nvSpPr>
          <p:cNvPr id="3075" name="Rectangle 1">
            <a:extLst>
              <a:ext uri="{FF2B5EF4-FFF2-40B4-BE49-F238E27FC236}">
                <a16:creationId xmlns:a16="http://schemas.microsoft.com/office/drawing/2014/main" id="{4D39845C-60CF-4666-BAB2-036221500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295400"/>
            <a:ext cx="8382000" cy="344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287338" indent="-28733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744538" indent="-287338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just">
              <a:spcBef>
                <a:spcPts val="600"/>
              </a:spcBef>
              <a:buFontTx/>
              <a:buChar char="•"/>
            </a:pPr>
            <a:r>
              <a:rPr lang="hr-HR" altLang="sr-Latn-RS" sz="1800">
                <a:latin typeface="Arial" panose="020B0604020202020204" pitchFamily="34" charset="0"/>
              </a:rPr>
              <a:t>16 diplomiranih studenata na promociji primilo pristupnice i besplatnu jednogodišnju članarinu u Društvu,</a:t>
            </a:r>
          </a:p>
          <a:p>
            <a:pPr lvl="1" algn="just">
              <a:spcBef>
                <a:spcPts val="600"/>
              </a:spcBef>
              <a:buFontTx/>
              <a:buChar char="•"/>
            </a:pPr>
            <a:r>
              <a:rPr lang="hr-HR" altLang="sr-Latn-RS" sz="1800">
                <a:latin typeface="Arial" panose="020B0604020202020204" pitchFamily="34" charset="0"/>
              </a:rPr>
              <a:t>Znanstveni kolokvij: </a:t>
            </a:r>
            <a:endParaRPr lang="hr-HR" altLang="sr-Latn-RS" sz="1800"/>
          </a:p>
          <a:p>
            <a:pPr lvl="2" algn="just">
              <a:spcBef>
                <a:spcPts val="600"/>
              </a:spcBef>
              <a:buFontTx/>
              <a:buChar char="•"/>
            </a:pPr>
            <a:r>
              <a:rPr lang="pl-PL" altLang="sr-Latn-RS" sz="1800"/>
              <a:t>Dr.sc. Christian Reitz, Institute of Nanotechnology, Karlsruge Institute of Technology, Egenstein-Leopoldshafen, Njemačka, </a:t>
            </a:r>
            <a:r>
              <a:rPr lang="pl-PL" altLang="sr-Latn-RS" sz="1800" i="1"/>
              <a:t>Mesostructured Multicomponent Oxides through Polymer Templating and Atomic-Layer-Deposition</a:t>
            </a:r>
            <a:r>
              <a:rPr lang="pl-PL" altLang="sr-Latn-RS" sz="1800"/>
              <a:t>, 24. studenog 2016.</a:t>
            </a:r>
            <a:endParaRPr lang="hr-HR" altLang="sr-Latn-RS" sz="1800">
              <a:latin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Tx/>
              <a:buChar char="•"/>
            </a:pPr>
            <a:r>
              <a:rPr lang="hr-HR" altLang="sr-Latn-RS" sz="1800">
                <a:latin typeface="Arial" panose="020B0604020202020204" pitchFamily="34" charset="0"/>
              </a:rPr>
              <a:t>sudjelovanje u organizaciji Otvorenog dana Odjela za kemiju, Smotre Sveučilišta i Festivala znanosti,</a:t>
            </a:r>
          </a:p>
          <a:p>
            <a:pPr lvl="1" algn="just">
              <a:spcBef>
                <a:spcPts val="600"/>
              </a:spcBef>
              <a:buFontTx/>
              <a:buChar char="•"/>
            </a:pPr>
            <a:r>
              <a:rPr lang="hr-HR" altLang="sr-Latn-RS" sz="1800">
                <a:latin typeface="Arial" panose="020B0604020202020204" pitchFamily="34" charset="0"/>
              </a:rPr>
              <a:t>nastavak dosadašnje suradnje s školama u Osijeku i okolici (sekcija za nastavu) – radionice, seminari, pripreme za Kemijsku olimpijadu.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BC541D97-1FD1-45EB-A3B2-F46ED4C6B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z="2800">
                <a:latin typeface="Arial" panose="020B0604020202020204" pitchFamily="34" charset="0"/>
              </a:rPr>
              <a:t>Plan rada Podružnice za 2017. – 2018.</a:t>
            </a:r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051EFE66-9CAA-449A-89AE-C4543FA24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39888"/>
            <a:ext cx="8382000" cy="347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287338" indent="-287338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just">
              <a:spcBef>
                <a:spcPts val="600"/>
              </a:spcBef>
              <a:buFontTx/>
              <a:buChar char="•"/>
            </a:pPr>
            <a:r>
              <a:rPr lang="hr-HR" altLang="sr-Latn-RS" sz="2000">
                <a:latin typeface="Arial" panose="020B0604020202020204" pitchFamily="34" charset="0"/>
              </a:rPr>
              <a:t>promocija HKD-a i Podružnice ne samo u akademskoj zajednici nego i u proizvodnim tvrtkama u kojima je veliki broj kemičara i s kojima Odjel za kemiju i inače surađuje (Saponia, Osječki vodovod, Nexe, Belišće);</a:t>
            </a:r>
          </a:p>
          <a:p>
            <a:pPr lvl="1" algn="just">
              <a:spcBef>
                <a:spcPts val="600"/>
              </a:spcBef>
              <a:buFontTx/>
              <a:buChar char="•"/>
            </a:pPr>
            <a:r>
              <a:rPr lang="hr-HR" altLang="sr-Latn-RS" sz="2000">
                <a:latin typeface="Arial" panose="020B0604020202020204" pitchFamily="34" charset="0"/>
              </a:rPr>
              <a:t>nastavak dosadašnje suradnje sa školama u Osijeku i okolici (sekcija za nastavu) – radionice, seminari, pripreme za Kemijsku olimpijadu;</a:t>
            </a:r>
          </a:p>
          <a:p>
            <a:pPr lvl="1" algn="just">
              <a:spcBef>
                <a:spcPts val="600"/>
              </a:spcBef>
              <a:buFontTx/>
              <a:buChar char="•"/>
            </a:pPr>
            <a:r>
              <a:rPr lang="hr-HR" altLang="sr-Latn-RS" sz="2000">
                <a:latin typeface="Arial" panose="020B0604020202020204" pitchFamily="34" charset="0"/>
              </a:rPr>
              <a:t>aktiviranje sekcije za studente – novi studij kemije na Odjelu za kemiju;</a:t>
            </a:r>
          </a:p>
          <a:p>
            <a:pPr lvl="1" algn="just">
              <a:spcBef>
                <a:spcPts val="600"/>
              </a:spcBef>
              <a:buFontTx/>
              <a:buChar char="•"/>
            </a:pPr>
            <a:r>
              <a:rPr lang="hr-HR" altLang="sr-Latn-RS" sz="2000">
                <a:latin typeface="Arial" panose="020B0604020202020204" pitchFamily="34" charset="0"/>
              </a:rPr>
              <a:t>aktiviranje članova izvan Sveučilišta (javne ustanove, privreda);</a:t>
            </a:r>
          </a:p>
          <a:p>
            <a:pPr lvl="1" algn="just">
              <a:spcBef>
                <a:spcPts val="600"/>
              </a:spcBef>
              <a:buFontTx/>
              <a:buChar char="•"/>
            </a:pPr>
            <a:r>
              <a:rPr lang="hr-HR" altLang="sr-Latn-RS" sz="2000">
                <a:latin typeface="Arial" panose="020B0604020202020204" pitchFamily="34" charset="0"/>
              </a:rPr>
              <a:t>organiziranje (više?) znanstvenih i stručnih kolokvija.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225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Rad Podružnice u 2016. – 2017.</vt:lpstr>
      <vt:lpstr>Plan rada Podružnice za 2017. – 2018.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Predrag Tepes</dc:creator>
  <cp:lastModifiedBy>Danijel Namjesnik</cp:lastModifiedBy>
  <cp:revision>26</cp:revision>
  <dcterms:created xsi:type="dcterms:W3CDTF">2006-08-16T00:00:00Z</dcterms:created>
  <dcterms:modified xsi:type="dcterms:W3CDTF">2018-09-07T15:03:23Z</dcterms:modified>
</cp:coreProperties>
</file>